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B71F5-1E78-4454-87DC-693D08C685B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50840-87C8-415C-944C-EB67D4A498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540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13F9-BC80-4125-B465-51E95DF00C98}" type="datetime1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5BEB4-71B4-4E16-BFF3-4F55E4B99D28}" type="datetime1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2CA7B-62D2-4615-96DF-C93E18169E43}" type="datetime1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78481-0D3B-489D-A36B-1B5F8F7B8E6B}" type="datetime1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C063-8FF2-48CC-A896-6B7F731A250B}" type="datetime1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15E90-0B3E-49EC-A1C3-69ABADD53783}" type="datetime1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8DC6-7816-4153-A865-5AC6AC6EBDDE}" type="datetime1">
              <a:rPr lang="ru-RU" smtClean="0"/>
              <a:t>17.03.2020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C46BE-3940-4F69-982A-C394D03690CB}" type="datetime1">
              <a:rPr lang="ru-RU" smtClean="0"/>
              <a:t>17.03.2020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A33E-1A45-4AE9-A99A-55AB785D9B90}" type="datetime1">
              <a:rPr lang="ru-RU" smtClean="0"/>
              <a:t>17.03.2020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8118D-1D9A-44E3-97F0-5CB49CD009B8}" type="datetime1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651C-88FE-451A-97B0-188C669401A0}" type="datetime1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84FA0F-A1BD-453E-B9F6-15DC7E4D3FB7}" type="datetime1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17500" y="123825"/>
            <a:ext cx="8718996" cy="10009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54974" y="332656"/>
            <a:ext cx="5406325" cy="60084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spc="20" dirty="0" smtClean="0">
                <a:solidFill>
                  <a:srgbClr val="002454"/>
                </a:solidFill>
                <a:latin typeface="Arial"/>
                <a:cs typeface="Arial"/>
              </a:rPr>
              <a:t>Пассивные доходы нерезидента</a:t>
            </a:r>
          </a:p>
          <a:p>
            <a:pPr algn="ctr"/>
            <a:r>
              <a:rPr lang="ru-RU" sz="2000" b="1" spc="20" dirty="0" smtClean="0">
                <a:solidFill>
                  <a:srgbClr val="002454"/>
                </a:solidFill>
                <a:latin typeface="Arial"/>
                <a:cs typeface="Arial"/>
              </a:rPr>
              <a:t>(роялти, дивиденды, вознаграждения)</a:t>
            </a:r>
            <a:endParaRPr lang="ru-RU" sz="2000" dirty="0"/>
          </a:p>
        </p:txBody>
      </p:sp>
      <p:graphicFrame>
        <p:nvGraphicFramePr>
          <p:cNvPr id="10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744532"/>
              </p:ext>
            </p:extLst>
          </p:nvPr>
        </p:nvGraphicFramePr>
        <p:xfrm>
          <a:off x="546100" y="1336804"/>
          <a:ext cx="2667000" cy="1948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</a:tblGrid>
              <a:tr h="135279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Описание нормы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6370">
                <a:tc>
                  <a:txBody>
                    <a:bodyPr/>
                    <a:lstStyle/>
                    <a:p>
                      <a:pPr marL="263525" indent="-17145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Char char="•"/>
                        <a:tabLst>
                          <a:tab pos="245745" algn="l"/>
                        </a:tabLst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Пассивные доходы нерезидента подлежат налогообложению в РК, если связаны с деятельностью такого ПУ в РК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(статьи 10,11,12 Налоговых конвенций).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2075" indent="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None/>
                        <a:tabLst>
                          <a:tab pos="245745" algn="l"/>
                        </a:tabLst>
                      </a:pP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588224" y="1268760"/>
            <a:ext cx="1532498" cy="36394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Государство А</a:t>
            </a:r>
            <a:endParaRPr lang="ru-RU" sz="1400" i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00801" y="1268760"/>
            <a:ext cx="1807304" cy="775171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419872" y="2564904"/>
            <a:ext cx="4602973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211960" y="2132856"/>
            <a:ext cx="196539" cy="10287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000" i="1" dirty="0" smtClean="0"/>
              <a:t>Учредитель</a:t>
            </a:r>
            <a:endParaRPr lang="ru-RU" sz="1000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76056" y="2132856"/>
            <a:ext cx="228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000" i="1" dirty="0" smtClean="0"/>
              <a:t>Дивиденды</a:t>
            </a:r>
            <a:endParaRPr lang="ru-RU" sz="1000" i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499992" y="2204864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932040" y="2204864"/>
            <a:ext cx="0" cy="838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3707903" y="3140968"/>
            <a:ext cx="1800201" cy="74342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60976" y="2636912"/>
            <a:ext cx="1295400" cy="304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Казахстан</a:t>
            </a:r>
            <a:endParaRPr lang="ru-RU" sz="1400" i="1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724128" y="3356992"/>
            <a:ext cx="1152128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7236296" y="3140968"/>
            <a:ext cx="1512168" cy="74342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ПУ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омпании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508104" y="3501008"/>
            <a:ext cx="1676399" cy="1524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i="1" dirty="0" smtClean="0"/>
              <a:t>Дивиденды связаны с ПУ</a:t>
            </a:r>
            <a:endParaRPr lang="ru-RU" sz="1000" i="1" dirty="0"/>
          </a:p>
        </p:txBody>
      </p:sp>
      <p:graphicFrame>
        <p:nvGraphicFramePr>
          <p:cNvPr id="23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562514"/>
              </p:ext>
            </p:extLst>
          </p:nvPr>
        </p:nvGraphicFramePr>
        <p:xfrm>
          <a:off x="323528" y="3933056"/>
          <a:ext cx="6282626" cy="2303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2626"/>
              </a:tblGrid>
              <a:tr h="276987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Вывод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628013">
                <a:tc>
                  <a:txBody>
                    <a:bodyPr/>
                    <a:lstStyle/>
                    <a:p>
                      <a:pPr marL="263525" indent="-17145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Char char="•"/>
                        <a:tabLst>
                          <a:tab pos="245745" algn="l"/>
                        </a:tabLst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Дивиденды:</a:t>
                      </a:r>
                    </a:p>
                    <a:p>
                      <a:pPr marL="263525" indent="-17145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Char char="•"/>
                        <a:tabLst>
                          <a:tab pos="245745" algn="l"/>
                        </a:tabLst>
                      </a:pPr>
                      <a:r>
                        <a:rPr lang="ru-RU" sz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имущество по которым выплачиваются дивиденды связано с ПУ в РК;</a:t>
                      </a:r>
                    </a:p>
                    <a:p>
                      <a:pPr marL="263525" indent="-17145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Char char="•"/>
                        <a:tabLst>
                          <a:tab pos="245745" algn="l"/>
                        </a:tabLst>
                      </a:pPr>
                      <a:r>
                        <a:rPr lang="ru-RU" sz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ПУ </a:t>
                      </a:r>
                      <a:r>
                        <a:rPr lang="ru-RU" sz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принимает решения  в деятельности казахстанской компании;</a:t>
                      </a:r>
                    </a:p>
                    <a:p>
                      <a:pPr marL="263525" indent="-17145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Char char="•"/>
                        <a:tabLst>
                          <a:tab pos="245745" algn="l"/>
                        </a:tabLst>
                      </a:pPr>
                      <a:r>
                        <a:rPr lang="ru-RU" sz="1200" b="1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Вознаграждение:</a:t>
                      </a:r>
                    </a:p>
                    <a:p>
                      <a:pPr marL="263525" indent="-17145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Char char="•"/>
                        <a:tabLst>
                          <a:tab pos="245745" algn="l"/>
                        </a:tabLst>
                      </a:pPr>
                      <a:r>
                        <a:rPr lang="ru-RU" sz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Проценты связаны</a:t>
                      </a:r>
                      <a:r>
                        <a:rPr lang="ru-RU" sz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с деятельностью ПУ в РК – средства получены для целей ПУ, проценты выплачиваются ПУ;</a:t>
                      </a:r>
                      <a:endParaRPr lang="ru-RU" sz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63525" indent="-17145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Char char="•"/>
                        <a:tabLst>
                          <a:tab pos="245745" algn="l"/>
                        </a:tabLst>
                      </a:pPr>
                      <a:r>
                        <a:rPr lang="ru-RU" sz="1200" b="1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Роялти </a:t>
                      </a:r>
                      <a:r>
                        <a:rPr lang="ru-RU" sz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  работает принцип силы притяжения (пп.17 п.4 статьи 12 Комментариев ООН);</a:t>
                      </a:r>
                      <a:endParaRPr lang="ru-RU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06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17500" y="123825"/>
            <a:ext cx="8718996" cy="10009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1268760"/>
            <a:ext cx="1532498" cy="36394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Государство А</a:t>
            </a:r>
            <a:endParaRPr lang="ru-RU" sz="1400" i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700801" y="1573709"/>
            <a:ext cx="1807304" cy="775171"/>
          </a:xfrm>
          <a:prstGeom prst="roundRect">
            <a:avLst>
              <a:gd name="adj" fmla="val 18020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А</a:t>
            </a:r>
            <a:endParaRPr lang="ru-RU" sz="1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419872" y="2996952"/>
            <a:ext cx="4602973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211960" y="2400300"/>
            <a:ext cx="196539" cy="10287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000" i="1" dirty="0" smtClean="0"/>
              <a:t>Услуга </a:t>
            </a:r>
            <a:endParaRPr lang="ru-RU" sz="1000" i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76056" y="2582416"/>
            <a:ext cx="228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1000" i="1" dirty="0" smtClean="0"/>
              <a:t>Доход</a:t>
            </a:r>
            <a:endParaRPr lang="ru-RU" sz="1000" i="1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499992" y="2586608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4932040" y="2582416"/>
            <a:ext cx="0" cy="9185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3707903" y="3621680"/>
            <a:ext cx="1800201" cy="74342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Компания В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660976" y="3124200"/>
            <a:ext cx="1295400" cy="304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Казахстан</a:t>
            </a:r>
            <a:endParaRPr lang="ru-RU" sz="1400" i="1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796136" y="4005064"/>
            <a:ext cx="1152128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7236296" y="3621680"/>
            <a:ext cx="1512168" cy="743424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ПУ </a:t>
            </a:r>
            <a:r>
              <a: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sz="1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омпании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724128" y="4072880"/>
            <a:ext cx="1368152" cy="762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i="1" dirty="0" smtClean="0"/>
              <a:t>Доход</a:t>
            </a:r>
            <a:endParaRPr lang="ru-RU" sz="1000" i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54974" y="260648"/>
            <a:ext cx="5406325" cy="600841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Налогообложение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услуг </a:t>
            </a:r>
            <a:r>
              <a:rPr lang="ru-RU" sz="2000" b="1" smtClean="0">
                <a:latin typeface="Arial" pitchFamily="34" charset="0"/>
                <a:cs typeface="Arial" pitchFamily="34" charset="0"/>
              </a:rPr>
              <a:t>при наличии ПУ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375169"/>
              </p:ext>
            </p:extLst>
          </p:nvPr>
        </p:nvGraphicFramePr>
        <p:xfrm>
          <a:off x="546100" y="1419225"/>
          <a:ext cx="26670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</a:tblGrid>
              <a:tr h="135279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Описание нормы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86370">
                <a:tc>
                  <a:txBody>
                    <a:bodyPr/>
                    <a:lstStyle/>
                    <a:p>
                      <a:pPr marL="263525" indent="-17145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Char char="•"/>
                        <a:tabLst>
                          <a:tab pos="245745" algn="l"/>
                        </a:tabLst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Доходы нерезидента от деятельности 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приводящей к образованию ПУ, подлежат налогообложению в РК;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63525" indent="-17145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Char char="•"/>
                        <a:tabLst>
                          <a:tab pos="245745" algn="l"/>
                        </a:tabLst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Доходы нерезидента связанные с деятельностью ПУ, подлежат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налогообложению в РК;</a:t>
                      </a: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92075" indent="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None/>
                        <a:tabLst>
                          <a:tab pos="245745" algn="l"/>
                        </a:tabLst>
                      </a:pPr>
                      <a:endParaRPr lang="ru-RU" sz="1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5724128" y="3645024"/>
            <a:ext cx="1368152" cy="14401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i="1" dirty="0" smtClean="0"/>
              <a:t>Услуга </a:t>
            </a:r>
            <a:endParaRPr lang="ru-RU" sz="1000" i="1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5796136" y="3861048"/>
            <a:ext cx="1152128" cy="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Объект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3558004"/>
              </p:ext>
            </p:extLst>
          </p:nvPr>
        </p:nvGraphicFramePr>
        <p:xfrm>
          <a:off x="395536" y="4725144"/>
          <a:ext cx="6282626" cy="1216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2626"/>
              </a:tblGrid>
              <a:tr h="146602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Примечание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83038">
                <a:tc>
                  <a:txBody>
                    <a:bodyPr/>
                    <a:lstStyle/>
                    <a:p>
                      <a:pPr marL="263525" indent="-17145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Char char="•"/>
                        <a:tabLst>
                          <a:tab pos="245745" algn="l"/>
                        </a:tabLst>
                      </a:pPr>
                      <a:r>
                        <a:rPr lang="ru-RU" sz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Налоговый агент по активным видам дохода ограничен в самостоятельном применении Конвенции исходя из п.2 статьи 666 НК, при наличии ПУ нерезидента в РК.</a:t>
                      </a:r>
                      <a:endParaRPr lang="ru-RU" sz="1200" baseline="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92075" indent="0" algn="just">
                        <a:lnSpc>
                          <a:spcPct val="100000"/>
                        </a:lnSpc>
                        <a:spcBef>
                          <a:spcPts val="680"/>
                        </a:spcBef>
                        <a:buFont typeface="Arial" pitchFamily="34" charset="0"/>
                        <a:buNone/>
                        <a:tabLst>
                          <a:tab pos="245745" algn="l"/>
                        </a:tabLst>
                      </a:pPr>
                      <a:endParaRPr lang="ru-RU" sz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2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5423</TotalTime>
  <Words>181</Words>
  <Application>Microsoft Office PowerPoint</Application>
  <PresentationFormat>Экран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Айзада Куанышева</dc:creator>
  <cp:lastModifiedBy>Ибраева Кымбат Аруовна</cp:lastModifiedBy>
  <cp:revision>100</cp:revision>
  <cp:lastPrinted>2020-03-13T09:52:00Z</cp:lastPrinted>
  <dcterms:created xsi:type="dcterms:W3CDTF">2019-06-05T11:17:32Z</dcterms:created>
  <dcterms:modified xsi:type="dcterms:W3CDTF">2020-03-17T12:33:28Z</dcterms:modified>
</cp:coreProperties>
</file>